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5" Type="http://schemas.openxmlformats.org/officeDocument/2006/relationships/slide" Target="slides/slide20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" name="Google Shape;188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" name="Google Shape;194;p1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0" name="Google Shape;200;p2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5.png"/><Relationship Id="rId4" Type="http://schemas.openxmlformats.org/officeDocument/2006/relationships/image" Target="../media/image15.png"/><Relationship Id="rId5" Type="http://schemas.openxmlformats.org/officeDocument/2006/relationships/image" Target="../media/image11.png"/><Relationship Id="rId6" Type="http://schemas.openxmlformats.org/officeDocument/2006/relationships/image" Target="../media/image1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7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2.png"/><Relationship Id="rId4" Type="http://schemas.openxmlformats.org/officeDocument/2006/relationships/image" Target="../media/image16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9.png"/><Relationship Id="rId4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0.png"/><Relationship Id="rId4" Type="http://schemas.openxmlformats.org/officeDocument/2006/relationships/image" Target="../media/image8.png"/><Relationship Id="rId5" Type="http://schemas.openxmlformats.org/officeDocument/2006/relationships/image" Target="../media/image1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>
            <p:ph type="ctrTitle"/>
          </p:nvPr>
        </p:nvSpPr>
        <p:spPr>
          <a:xfrm>
            <a:off x="762000" y="45720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Moles/Stoichiometry Review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i="1" lang="en-US" sz="3959"/>
              <a:t> In all reactions there is a conservation of mass, energy, and charge.</a:t>
            </a:r>
            <a:br>
              <a:rPr lang="en-US" sz="3959"/>
            </a:br>
            <a:endParaRPr sz="3959"/>
          </a:p>
        </p:txBody>
      </p:sp>
      <p:sp>
        <p:nvSpPr>
          <p:cNvPr id="141" name="Google Shape;141;p2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They can ask questions like “Which equation does/does not show conservation of mass?” 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This can mean balanced or unbalanced chemical equations, half-reactions or faulty half-reactions, net ionic equations (usually in electrochemistry), which require you to balance electrons.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3"/>
          <p:cNvSpPr txBox="1"/>
          <p:nvPr>
            <p:ph type="title"/>
          </p:nvPr>
        </p:nvSpPr>
        <p:spPr>
          <a:xfrm>
            <a:off x="457200" y="274638"/>
            <a:ext cx="8229600" cy="3001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i="1" lang="en-US" sz="3959"/>
              <a:t> A balanced chemical equation represents conservation of atoms.</a:t>
            </a:r>
            <a:br>
              <a:rPr i="1" lang="en-US" sz="3959"/>
            </a:br>
            <a:r>
              <a:rPr i="1" lang="en-US" sz="3959"/>
              <a:t>The coefficients in a balanced chemical equation can be used to determine mole ratios in a reaction.</a:t>
            </a:r>
            <a:br>
              <a:rPr lang="en-US" sz="3959"/>
            </a:br>
            <a:endParaRPr sz="3959"/>
          </a:p>
        </p:txBody>
      </p:sp>
      <p:sp>
        <p:nvSpPr>
          <p:cNvPr id="147" name="Google Shape;147;p23"/>
          <p:cNvSpPr txBox="1"/>
          <p:nvPr>
            <p:ph idx="1" type="body"/>
          </p:nvPr>
        </p:nvSpPr>
        <p:spPr>
          <a:xfrm>
            <a:off x="457200" y="3733800"/>
            <a:ext cx="8229600" cy="23923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It is a certainty that you will have to balance an equation in at least one question on the exam.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2" name="Google Shape;152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719636" y="286327"/>
            <a:ext cx="3933825" cy="2190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p2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400" y="304800"/>
            <a:ext cx="4284014" cy="163252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Google Shape;154;p2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838200" y="2477077"/>
            <a:ext cx="7000875" cy="1847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Google Shape;155;p2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953000" y="4829175"/>
            <a:ext cx="3924300" cy="2028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5"/>
          <p:cNvSpPr txBox="1"/>
          <p:nvPr>
            <p:ph type="title"/>
          </p:nvPr>
        </p:nvSpPr>
        <p:spPr>
          <a:xfrm>
            <a:off x="457200" y="274638"/>
            <a:ext cx="8229600" cy="27733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i="1" lang="en-US" sz="3959"/>
              <a:t>The formula mass of a substance is the sum of the masses of its atoms. The gram-formula mass of the substance equals 1 mole of that substance.</a:t>
            </a:r>
            <a:br>
              <a:rPr lang="en-US" sz="3959"/>
            </a:br>
            <a:endParaRPr sz="3959"/>
          </a:p>
        </p:txBody>
      </p:sp>
      <p:sp>
        <p:nvSpPr>
          <p:cNvPr id="161" name="Google Shape;161;p25"/>
          <p:cNvSpPr txBox="1"/>
          <p:nvPr>
            <p:ph idx="1" type="body"/>
          </p:nvPr>
        </p:nvSpPr>
        <p:spPr>
          <a:xfrm>
            <a:off x="457200" y="2743200"/>
            <a:ext cx="8229600" cy="40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20"/>
              <a:buChar char="•"/>
            </a:pPr>
            <a:r>
              <a:rPr lang="en-US" sz="2720"/>
              <a:t>Remember, the atomic mass of everything in a parenthesis in a chemical formula must be multiplied by its subscript when calculating its gram formula mass. 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None/>
            </a:pPr>
            <a:r>
              <a:t/>
            </a:r>
            <a:endParaRPr sz="2720"/>
          </a:p>
          <a:p>
            <a:pPr indent="-342900" lvl="0" marL="342900" rtl="0" algn="l">
              <a:lnSpc>
                <a:spcPct val="8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Char char="•"/>
            </a:pPr>
            <a:r>
              <a:rPr lang="en-US" sz="2720"/>
              <a:t>Coefficients in chemical reactions are not included in molar mass calculations!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None/>
            </a:pPr>
            <a:r>
              <a:t/>
            </a:r>
            <a:endParaRPr sz="2720"/>
          </a:p>
          <a:p>
            <a:pPr indent="-342900" lvl="0" marL="342900" rtl="0" algn="l">
              <a:lnSpc>
                <a:spcPct val="8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Char char="•"/>
            </a:pPr>
            <a:r>
              <a:rPr lang="en-US" sz="2720"/>
              <a:t>Table T (back page) has the formula for mole calculations.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None/>
            </a:pPr>
            <a:r>
              <a:t/>
            </a:r>
            <a:endParaRPr sz="272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" name="Google Shape;166;p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04850" y="4267200"/>
            <a:ext cx="4562368" cy="1000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p2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43000" y="457200"/>
            <a:ext cx="6471481" cy="134810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% Composition</a:t>
            </a:r>
            <a:endParaRPr/>
          </a:p>
        </p:txBody>
      </p:sp>
      <p:sp>
        <p:nvSpPr>
          <p:cNvPr id="173" name="Google Shape;173;p2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i="1" lang="en-US"/>
              <a:t>The percent composition by mass of each element in a compound can be calculated mathematically.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Table T has this formula also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Note that all compounds with the same molecular formula have the same % composition.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pic>
        <p:nvPicPr>
          <p:cNvPr id="179" name="Google Shape;179;p2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14599" y="2209800"/>
            <a:ext cx="6174793" cy="17598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Types of Chemical Reactions</a:t>
            </a:r>
            <a:endParaRPr/>
          </a:p>
        </p:txBody>
      </p:sp>
      <p:sp>
        <p:nvSpPr>
          <p:cNvPr id="185" name="Google Shape;185;p29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i="1" lang="en-US"/>
              <a:t>There are many types of chemical reactions, e.g., synthesis, decomposition, single replacement, and double replacement.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All of these reactions except double replacement (and acid-base neutralization) are redox reactions.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0" name="Google Shape;190;p3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600200" y="228600"/>
            <a:ext cx="5688284" cy="2247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1" name="Google Shape;191;p3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981200" y="3352800"/>
            <a:ext cx="3962400" cy="26793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3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Organic Reactions</a:t>
            </a:r>
            <a:endParaRPr/>
          </a:p>
        </p:txBody>
      </p:sp>
      <p:sp>
        <p:nvSpPr>
          <p:cNvPr id="197" name="Google Shape;197;p31"/>
          <p:cNvSpPr txBox="1"/>
          <p:nvPr>
            <p:ph idx="1" type="body"/>
          </p:nvPr>
        </p:nvSpPr>
        <p:spPr>
          <a:xfrm>
            <a:off x="457200" y="1600200"/>
            <a:ext cx="8229600" cy="510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80"/>
              <a:buNone/>
            </a:pPr>
            <a:r>
              <a:rPr lang="en-US" sz="2480"/>
              <a:t>There are also a number of </a:t>
            </a:r>
            <a:r>
              <a:rPr b="1" lang="en-US" sz="2480"/>
              <a:t>organic reactions</a:t>
            </a:r>
            <a:r>
              <a:rPr lang="en-US" sz="2480"/>
              <a:t> you must know how to recognize: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ts val="2480"/>
              <a:buNone/>
            </a:pPr>
            <a:r>
              <a:rPr lang="en-US" sz="2480"/>
              <a:t> 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ts val="2480"/>
              <a:buChar char="•"/>
            </a:pPr>
            <a:r>
              <a:rPr b="1" lang="en-US" sz="2480"/>
              <a:t>substitution</a:t>
            </a:r>
            <a:r>
              <a:rPr lang="en-US" sz="2480"/>
              <a:t> (by halogens) of saturated hydrocarbons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ts val="2480"/>
              <a:buChar char="•"/>
            </a:pPr>
            <a:r>
              <a:rPr b="1" lang="en-US" sz="2480"/>
              <a:t>addition</a:t>
            </a:r>
            <a:r>
              <a:rPr lang="en-US" sz="2480"/>
              <a:t> (by hydrogen and halogens) of unsaturated hydrocarbons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ts val="2480"/>
              <a:buChar char="•"/>
            </a:pPr>
            <a:r>
              <a:rPr b="1" lang="en-US" sz="2480"/>
              <a:t>esterification (condensation)</a:t>
            </a:r>
            <a:r>
              <a:rPr lang="en-US" sz="2480"/>
              <a:t>: alcohol + organic acid 🡪 ester + H</a:t>
            </a:r>
            <a:r>
              <a:rPr baseline="-25000" lang="en-US" sz="2480"/>
              <a:t>2</a:t>
            </a:r>
            <a:r>
              <a:rPr lang="en-US" sz="2480"/>
              <a:t>O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ts val="2480"/>
              <a:buChar char="•"/>
            </a:pPr>
            <a:r>
              <a:rPr b="1" lang="en-US" sz="2480"/>
              <a:t>combustion</a:t>
            </a:r>
            <a:r>
              <a:rPr lang="en-US" sz="2480"/>
              <a:t>: organic compound + O</a:t>
            </a:r>
            <a:r>
              <a:rPr baseline="-25000" lang="en-US" sz="2480"/>
              <a:t>2</a:t>
            </a:r>
            <a:r>
              <a:rPr lang="en-US" sz="2480"/>
              <a:t> 🡪 CO</a:t>
            </a:r>
            <a:r>
              <a:rPr baseline="-25000" lang="en-US" sz="2480"/>
              <a:t>2</a:t>
            </a:r>
            <a:r>
              <a:rPr lang="en-US" sz="2480"/>
              <a:t> + H</a:t>
            </a:r>
            <a:r>
              <a:rPr baseline="-25000" lang="en-US" sz="2480"/>
              <a:t>2</a:t>
            </a:r>
            <a:r>
              <a:rPr lang="en-US" sz="2480"/>
              <a:t>O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ts val="2480"/>
              <a:buChar char="•"/>
            </a:pPr>
            <a:r>
              <a:rPr b="1" lang="en-US" sz="2480"/>
              <a:t>fermentation</a:t>
            </a:r>
            <a:r>
              <a:rPr lang="en-US" sz="2480"/>
              <a:t>: C</a:t>
            </a:r>
            <a:r>
              <a:rPr baseline="-25000" lang="en-US" sz="2480"/>
              <a:t>6</a:t>
            </a:r>
            <a:r>
              <a:rPr lang="en-US" sz="2480"/>
              <a:t>H</a:t>
            </a:r>
            <a:r>
              <a:rPr baseline="-25000" lang="en-US" sz="2480"/>
              <a:t>12</a:t>
            </a:r>
            <a:r>
              <a:rPr lang="en-US" sz="2480"/>
              <a:t>O</a:t>
            </a:r>
            <a:r>
              <a:rPr baseline="-25000" lang="en-US" sz="2480"/>
              <a:t>6</a:t>
            </a:r>
            <a:r>
              <a:rPr lang="en-US" sz="2480"/>
              <a:t> 🡪 2CH</a:t>
            </a:r>
            <a:r>
              <a:rPr baseline="-25000" lang="en-US" sz="2480"/>
              <a:t>3</a:t>
            </a:r>
            <a:r>
              <a:rPr lang="en-US" sz="2480"/>
              <a:t>CH</a:t>
            </a:r>
            <a:r>
              <a:rPr baseline="-25000" lang="en-US" sz="2480"/>
              <a:t>2</a:t>
            </a:r>
            <a:r>
              <a:rPr lang="en-US" sz="2480"/>
              <a:t>OH + 2 CO</a:t>
            </a:r>
            <a:r>
              <a:rPr baseline="-25000" lang="en-US" sz="2480"/>
              <a:t>2</a:t>
            </a:r>
            <a:endParaRPr sz="2480"/>
          </a:p>
          <a:p>
            <a:pPr indent="-342900" lvl="0" marL="342900" rtl="0" algn="l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ts val="2480"/>
              <a:buChar char="•"/>
            </a:pPr>
            <a:r>
              <a:rPr b="1" lang="en-US" sz="2480"/>
              <a:t>saponification</a:t>
            </a:r>
            <a:r>
              <a:rPr lang="en-US" sz="2480"/>
              <a:t>: fatty acids + base 🡪 soap + glycerol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ts val="2480"/>
              <a:buNone/>
            </a:pPr>
            <a:r>
              <a:t/>
            </a:r>
            <a:endParaRPr sz="2480"/>
          </a:p>
          <a:p>
            <a:pPr indent="-342900" lvl="0" marL="342900" rtl="0" algn="l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ts val="2480"/>
              <a:buChar char="•"/>
            </a:pPr>
            <a:r>
              <a:rPr lang="en-US" sz="2480"/>
              <a:t>There is also</a:t>
            </a:r>
            <a:r>
              <a:rPr b="1" lang="en-US" sz="2480"/>
              <a:t> addition polymerization </a:t>
            </a:r>
            <a:r>
              <a:rPr lang="en-US" sz="2480"/>
              <a:t>and</a:t>
            </a:r>
            <a:r>
              <a:rPr b="1" lang="en-US" sz="2480"/>
              <a:t> condensation polymerization.</a:t>
            </a:r>
            <a:endParaRPr sz="2480"/>
          </a:p>
          <a:p>
            <a:pPr indent="0" lvl="0" marL="0" rtl="0" algn="l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ts val="2480"/>
              <a:buNone/>
            </a:pPr>
            <a:r>
              <a:t/>
            </a:r>
            <a:endParaRPr sz="248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7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7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7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7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7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Compounds</a:t>
            </a:r>
            <a:endParaRPr/>
          </a:p>
        </p:txBody>
      </p:sp>
      <p:sp>
        <p:nvSpPr>
          <p:cNvPr id="90" name="Google Shape;90;p1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i="1" lang="en-US"/>
              <a:t>A compound is a substance composed of two or more different elements that are chemically combined in a fixed proportion.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i="1" lang="en-US"/>
              <a:t>A chemical compound can be broken down by chemical means.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i="1" lang="en-US"/>
              <a:t>A chemical compound can be represented by a specific chemical formula and assigned a name based on the IUPAC system.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2" name="Google Shape;202;p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67764" y="381000"/>
            <a:ext cx="6952211" cy="3962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Particle Diagrams</a:t>
            </a:r>
            <a:endParaRPr/>
          </a:p>
        </p:txBody>
      </p:sp>
      <p:sp>
        <p:nvSpPr>
          <p:cNvPr id="96" name="Google Shape;96;p15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There is usually one particle diagram question on each exam.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Black and white circles are used to represent elements.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They are used to distinguish elements from compounds and simulate chemical reactions. Look at your copies of regents exams for examples.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pic>
        <p:nvPicPr>
          <p:cNvPr id="102" name="Google Shape;102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74766" y="2057400"/>
            <a:ext cx="5940334" cy="2038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72533" y="4572000"/>
            <a:ext cx="4066117" cy="1076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" name="Google Shape;108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2400" y="3048000"/>
            <a:ext cx="2830368" cy="353454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980459" y="381000"/>
            <a:ext cx="5559887" cy="3200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p1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18539" y="152400"/>
            <a:ext cx="2498090" cy="2676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Naming Compounds</a:t>
            </a:r>
            <a:endParaRPr/>
          </a:p>
        </p:txBody>
      </p:sp>
      <p:sp>
        <p:nvSpPr>
          <p:cNvPr id="116" name="Google Shape;116;p18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60"/>
              <a:buChar char="•"/>
            </a:pPr>
            <a:r>
              <a:rPr lang="en-US" sz="2960"/>
              <a:t>There is always one naming question on each exam.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Char char="•"/>
            </a:pPr>
            <a:r>
              <a:rPr lang="en-US" sz="2960"/>
              <a:t>They often use polyvalent metals (Fe, Pb, Cu, Sn, etc) in ionic compounds.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Char char="•"/>
            </a:pPr>
            <a:r>
              <a:rPr lang="en-US" sz="2960"/>
              <a:t>The non-metal oxidation number (always the top one on the periodic table) will allow you to determine the charge on the metal.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Char char="•"/>
            </a:pPr>
            <a:r>
              <a:rPr lang="en-US" sz="2960"/>
              <a:t>Beware of endings on the anion: </a:t>
            </a:r>
            <a:r>
              <a:rPr b="1" lang="en-US" sz="2960"/>
              <a:t>-ide</a:t>
            </a:r>
            <a:r>
              <a:rPr lang="en-US" sz="2960"/>
              <a:t> endings generally mean binary ionic compounds; </a:t>
            </a:r>
            <a:r>
              <a:rPr b="1" lang="en-US" sz="2960"/>
              <a:t>-</a:t>
            </a:r>
            <a:r>
              <a:rPr b="1" i="1" lang="en-US" sz="2960"/>
              <a:t>ate</a:t>
            </a:r>
            <a:r>
              <a:rPr lang="en-US" sz="2960"/>
              <a:t> or </a:t>
            </a:r>
            <a:r>
              <a:rPr i="1" lang="en-US" sz="2960"/>
              <a:t>–</a:t>
            </a:r>
            <a:r>
              <a:rPr b="1" i="1" lang="en-US" sz="2960"/>
              <a:t>ite</a:t>
            </a:r>
            <a:r>
              <a:rPr lang="en-US" sz="2960"/>
              <a:t> endings indicate polyatomic ions (Table E)</a:t>
            </a:r>
            <a:endParaRPr/>
          </a:p>
          <a:p>
            <a:pPr indent="-154940" lvl="0" marL="342900" rtl="0" algn="l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None/>
            </a:pPr>
            <a:r>
              <a:t/>
            </a:r>
            <a:endParaRPr sz="296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9"/>
          <p:cNvSpPr txBox="1"/>
          <p:nvPr>
            <p:ph type="title"/>
          </p:nvPr>
        </p:nvSpPr>
        <p:spPr>
          <a:xfrm>
            <a:off x="457200" y="274638"/>
            <a:ext cx="8229600" cy="21637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i="1" lang="en-US" sz="3959"/>
              <a:t>A chemical formula can be represented as an empirical formula, a structural formula, or a molecular formula.</a:t>
            </a:r>
            <a:br>
              <a:rPr lang="en-US" sz="3959"/>
            </a:br>
            <a:endParaRPr sz="3959"/>
          </a:p>
        </p:txBody>
      </p:sp>
      <p:sp>
        <p:nvSpPr>
          <p:cNvPr id="122" name="Google Shape;122;p19"/>
          <p:cNvSpPr txBox="1"/>
          <p:nvPr>
            <p:ph idx="1" type="body"/>
          </p:nvPr>
        </p:nvSpPr>
        <p:spPr>
          <a:xfrm>
            <a:off x="381000" y="2286000"/>
            <a:ext cx="6248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b="1" i="1" lang="en-US"/>
              <a:t>Structural formulas</a:t>
            </a:r>
            <a:r>
              <a:rPr lang="en-US"/>
              <a:t> are for organic compounds only.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They are needed because of the existence of isomers for larger molecules.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Remember, a dash represents a pair of shared electrons.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  <p:pic>
        <p:nvPicPr>
          <p:cNvPr descr="http://indybeers.com/wp-content/uploads/2012/08/methane.png" id="123" name="Google Shape;123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629400" y="2971800"/>
            <a:ext cx="1948185" cy="2019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Empirical Formulas</a:t>
            </a:r>
            <a:endParaRPr/>
          </a:p>
        </p:txBody>
      </p:sp>
      <p:sp>
        <p:nvSpPr>
          <p:cNvPr id="129" name="Google Shape;129;p20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i="1" lang="en-US"/>
              <a:t>The empirical formula of a compound is the simplest whole-number ratio of atoms of the elements in a compound.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i="1" lang="en-US"/>
              <a:t>It may be different than the molecular formula, which is the actual ratio of atoms in a molecule of that compound.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1"/>
          <p:cNvSpPr txBox="1"/>
          <p:nvPr>
            <p:ph type="title"/>
          </p:nvPr>
        </p:nvSpPr>
        <p:spPr>
          <a:xfrm>
            <a:off x="457200" y="274638"/>
            <a:ext cx="8229600" cy="3001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i="1" lang="en-US"/>
              <a:t> The molecular formula is a whole-number multiple of the empirical formula.</a:t>
            </a:r>
            <a:br>
              <a:rPr lang="en-US"/>
            </a:br>
            <a:endParaRPr/>
          </a:p>
        </p:txBody>
      </p:sp>
      <p:sp>
        <p:nvSpPr>
          <p:cNvPr id="135" name="Google Shape;135;p21"/>
          <p:cNvSpPr txBox="1"/>
          <p:nvPr>
            <p:ph idx="1" type="body"/>
          </p:nvPr>
        </p:nvSpPr>
        <p:spPr>
          <a:xfrm>
            <a:off x="457200" y="3352800"/>
            <a:ext cx="8229600" cy="27733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Sometimes they will give you molar mass of a compound and its empirical formula.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You must find the “empirical formula mass” and divide the molar mass by the efm.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